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9" r:id="rId1"/>
  </p:sldMasterIdLst>
  <p:sldIdLst>
    <p:sldId id="256" r:id="rId2"/>
    <p:sldId id="259" r:id="rId3"/>
    <p:sldId id="260" r:id="rId4"/>
    <p:sldId id="268" r:id="rId5"/>
    <p:sldId id="262" r:id="rId6"/>
    <p:sldId id="272" r:id="rId7"/>
    <p:sldId id="273" r:id="rId8"/>
    <p:sldId id="263" r:id="rId9"/>
    <p:sldId id="265" r:id="rId10"/>
    <p:sldId id="264" r:id="rId11"/>
    <p:sldId id="266" r:id="rId12"/>
    <p:sldId id="271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681" autoAdjust="0"/>
    <p:restoredTop sz="94660"/>
  </p:normalViewPr>
  <p:slideViewPr>
    <p:cSldViewPr snapToGrid="0">
      <p:cViewPr varScale="1">
        <p:scale>
          <a:sx n="89" d="100"/>
          <a:sy n="89" d="100"/>
        </p:scale>
        <p:origin x="480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19FB2-3AAB-4D03-B13A-2960828C78E3}" type="datetimeFigureOut">
              <a:rPr lang="en-US" smtClean="0"/>
              <a:t>7/14/2018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86502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0C674-7DFC-42FE-B9CD-82963CDB1557}" type="datetimeFigureOut">
              <a:rPr lang="en-US" smtClean="0"/>
              <a:t>7/14/2018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02707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6456F-F47D-4F25-8053-2A695DA0CA7D}" type="datetimeFigureOut">
              <a:rPr lang="en-US" smtClean="0"/>
              <a:t>7/14/2018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34659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C7379-69CC-4837-9905-BEBA22830C8A}" type="datetimeFigureOut">
              <a:rPr lang="en-US" smtClean="0"/>
              <a:t>7/14/2018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319104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B8B7E-8AEE-4F10-BFEE-C999AD004D36}" type="datetimeFigureOut">
              <a:rPr lang="en-US" smtClean="0"/>
              <a:t>7/14/2018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796300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F1133-3259-4C45-BABA-5B62D9C6F78D}" type="datetimeFigureOut">
              <a:rPr lang="en-US" smtClean="0"/>
              <a:t>7/14/2018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1090160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F1133-3259-4C45-BABA-5B62D9C6F78D}" type="datetimeFigureOut">
              <a:rPr lang="en-US" smtClean="0"/>
              <a:t>7/14/2018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2711404"/>
      </p:ext>
    </p:extLst>
  </p:cSld>
  <p:clrMapOvr>
    <a:masterClrMapping/>
  </p:clrMapOvr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D02AE-B9A4-47BD-AF8E-97E16144138B}" type="datetimeFigureOut">
              <a:rPr lang="en-US" smtClean="0"/>
              <a:t>7/14/2018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322764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FD78B-DB02-4362-BCDC-98A55456977C}" type="datetimeFigureOut">
              <a:rPr lang="en-US" smtClean="0"/>
              <a:t>7/14/2018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32223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16976-5D93-46E4-A98A-FAD63E4D0EA8}" type="datetimeFigureOut">
              <a:rPr lang="en-US" smtClean="0"/>
              <a:t>7/14/2018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70158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9F4F5-F4D2-4D2A-AB60-88D37ADCB869}" type="datetimeFigureOut">
              <a:rPr lang="en-US" smtClean="0"/>
              <a:t>7/14/2018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79076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BC6CE-6D1E-47E5-8859-F31AC5380EB2}" type="datetimeFigureOut">
              <a:rPr lang="en-US" smtClean="0"/>
              <a:t>7/14/2018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27243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4E7C4-4DA4-404D-9965-B13F2DD7D8BF}" type="datetimeFigureOut">
              <a:rPr lang="en-US" smtClean="0"/>
              <a:t>7/14/2018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17858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FB7AA-4A53-424F-AD41-70827B6504BA}" type="datetimeFigureOut">
              <a:rPr lang="en-US" smtClean="0"/>
              <a:t>7/14/2018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13122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84882-FB12-4BC8-9960-9AD8104D7FAE}" type="datetimeFigureOut">
              <a:rPr lang="en-US" smtClean="0"/>
              <a:t>7/14/2018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67005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1BD23-6E54-4D9D-AD88-A2813C73CC25}" type="datetimeFigureOut">
              <a:rPr lang="en-US" smtClean="0"/>
              <a:t>7/14/2018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30628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1A834-4F3C-4AF9-9C74-05EC35A0F292}" type="datetimeFigureOut">
              <a:rPr lang="en-US" smtClean="0"/>
              <a:t>7/14/2018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36202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51CF1133-3259-4C45-BABA-5B62D9C6F78D}" type="datetimeFigureOut">
              <a:rPr lang="en-US" smtClean="0"/>
              <a:t>7/14/2018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11832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  <p:sldLayoutId id="2147483681" r:id="rId12"/>
    <p:sldLayoutId id="2147483682" r:id="rId13"/>
    <p:sldLayoutId id="2147483683" r:id="rId14"/>
    <p:sldLayoutId id="2147483684" r:id="rId15"/>
    <p:sldLayoutId id="2147483685" r:id="rId16"/>
    <p:sldLayoutId id="2147483686" r:id="rId17"/>
  </p:sldLayoutIdLst>
  <p:hf sldNum="0" hdr="0" ftr="0" dt="0"/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Designing for Volatility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 look at volatility based decomposition and design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7688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How…</a:t>
            </a:r>
            <a:endParaRPr lang="en-US" dirty="0"/>
          </a:p>
        </p:txBody>
      </p:sp>
      <p:pic>
        <p:nvPicPr>
          <p:cNvPr id="4100" name="Picture 4" descr="http://techiegiveways.com/wp-content/uploads/2015/08/18271-good-news-everyone-i-was-just-kidding-professor-farnsworth-wallpaper-1280x1280-1-750x41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498" y="2292943"/>
            <a:ext cx="5082337" cy="27783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3952498" y="5391509"/>
            <a:ext cx="53985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Patterns already exist to help!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8652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SOLID Principles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Single Responsibility – Responsibility = Reason to </a:t>
            </a:r>
            <a:r>
              <a:rPr lang="en-US" b="1" dirty="0" smtClean="0"/>
              <a:t>Change</a:t>
            </a:r>
          </a:p>
          <a:p>
            <a:r>
              <a:rPr lang="en-US" dirty="0" smtClean="0"/>
              <a:t>Open/Closed – Deals with how to support </a:t>
            </a:r>
            <a:r>
              <a:rPr lang="en-US" b="1" dirty="0" smtClean="0"/>
              <a:t>change </a:t>
            </a:r>
            <a:r>
              <a:rPr lang="en-US" dirty="0" smtClean="0"/>
              <a:t>within a concept</a:t>
            </a:r>
            <a:endParaRPr lang="en-US" b="1" dirty="0" smtClean="0"/>
          </a:p>
          <a:p>
            <a:pPr lvl="1"/>
            <a:r>
              <a:rPr lang="en-US" dirty="0" smtClean="0"/>
              <a:t>Extension versus modification</a:t>
            </a:r>
          </a:p>
          <a:p>
            <a:r>
              <a:rPr lang="en-US" dirty="0" err="1" smtClean="0"/>
              <a:t>Liskov</a:t>
            </a:r>
            <a:r>
              <a:rPr lang="en-US" dirty="0" smtClean="0"/>
              <a:t> Substitution – Makes it possible for external contract implementations to </a:t>
            </a:r>
            <a:r>
              <a:rPr lang="en-US" b="1" dirty="0" smtClean="0"/>
              <a:t>change</a:t>
            </a:r>
          </a:p>
          <a:p>
            <a:r>
              <a:rPr lang="en-US" dirty="0" smtClean="0"/>
              <a:t>Interface-segregation – Provides for minimal </a:t>
            </a:r>
            <a:r>
              <a:rPr lang="en-US" b="1" dirty="0" smtClean="0"/>
              <a:t>change </a:t>
            </a:r>
            <a:r>
              <a:rPr lang="en-US" dirty="0" smtClean="0"/>
              <a:t>impact</a:t>
            </a:r>
          </a:p>
          <a:p>
            <a:r>
              <a:rPr lang="en-US" dirty="0" smtClean="0"/>
              <a:t>Dependency Inversion – Allows all levels of the application to be insulated from </a:t>
            </a:r>
            <a:r>
              <a:rPr lang="en-US" b="1" dirty="0" smtClean="0"/>
              <a:t>change</a:t>
            </a:r>
          </a:p>
        </p:txBody>
      </p:sp>
    </p:spTree>
    <p:extLst>
      <p:ext uri="{BB962C8B-B14F-4D97-AF65-F5344CB8AC3E}">
        <p14:creationId xmlns:p14="http://schemas.microsoft.com/office/powerpoint/2010/main" val="4120786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Take Away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nothing else, remember the “One True Slide”</a:t>
            </a:r>
          </a:p>
          <a:p>
            <a:pPr lvl="1"/>
            <a:r>
              <a:rPr lang="en-US" dirty="0" smtClean="0"/>
              <a:t>What…is likely to change</a:t>
            </a:r>
          </a:p>
          <a:p>
            <a:pPr lvl="1"/>
            <a:r>
              <a:rPr lang="en-US" dirty="0" smtClean="0"/>
              <a:t>Why…is it likely to change</a:t>
            </a:r>
          </a:p>
          <a:p>
            <a:pPr lvl="1"/>
            <a:r>
              <a:rPr lang="en-US" dirty="0" smtClean="0"/>
              <a:t>When…is it likely to change</a:t>
            </a:r>
          </a:p>
          <a:p>
            <a:pPr lvl="1"/>
            <a:r>
              <a:rPr lang="en-US" dirty="0" smtClean="0"/>
              <a:t>How…is it likely to change</a:t>
            </a:r>
          </a:p>
        </p:txBody>
      </p:sp>
    </p:spTree>
    <p:extLst>
      <p:ext uri="{BB962C8B-B14F-4D97-AF65-F5344CB8AC3E}">
        <p14:creationId xmlns:p14="http://schemas.microsoft.com/office/powerpoint/2010/main" val="12551066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One True Slide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4310" y="1825625"/>
            <a:ext cx="9869489" cy="3453741"/>
          </a:xfrm>
        </p:spPr>
        <p:txBody>
          <a:bodyPr>
            <a:normAutofit fontScale="70000" lnSpcReduction="20000"/>
          </a:bodyPr>
          <a:lstStyle/>
          <a:p>
            <a:pPr marL="0" indent="0" algn="ctr">
              <a:buNone/>
            </a:pPr>
            <a:endParaRPr lang="en-US" sz="5400" dirty="0" smtClean="0"/>
          </a:p>
          <a:p>
            <a:pPr marL="0" indent="0" algn="ctr">
              <a:buNone/>
            </a:pPr>
            <a:r>
              <a:rPr lang="en-US" sz="5400" dirty="0"/>
              <a:t>What?</a:t>
            </a:r>
          </a:p>
          <a:p>
            <a:pPr marL="0" indent="0" algn="ctr">
              <a:buNone/>
            </a:pPr>
            <a:r>
              <a:rPr lang="en-US" sz="5400" dirty="0"/>
              <a:t>Why?</a:t>
            </a:r>
          </a:p>
          <a:p>
            <a:pPr marL="0" indent="0" algn="ctr">
              <a:buNone/>
            </a:pPr>
            <a:r>
              <a:rPr lang="en-US" sz="5400" dirty="0"/>
              <a:t>When?</a:t>
            </a:r>
          </a:p>
          <a:p>
            <a:pPr marL="0" indent="0" algn="ctr">
              <a:buNone/>
            </a:pPr>
            <a:r>
              <a:rPr lang="en-US" sz="5400" dirty="0"/>
              <a:t>How?</a:t>
            </a:r>
          </a:p>
        </p:txBody>
      </p:sp>
    </p:spTree>
    <p:extLst>
      <p:ext uri="{BB962C8B-B14F-4D97-AF65-F5344CB8AC3E}">
        <p14:creationId xmlns:p14="http://schemas.microsoft.com/office/powerpoint/2010/main" val="622696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What…is volatility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20000" y="1825625"/>
            <a:ext cx="10233800" cy="2418571"/>
          </a:xfrm>
        </p:spPr>
        <p:txBody>
          <a:bodyPr>
            <a:normAutofit/>
          </a:bodyPr>
          <a:lstStyle/>
          <a:p>
            <a:r>
              <a:rPr lang="en-US" dirty="0" smtClean="0"/>
              <a:t>According to Vocabulary.com:</a:t>
            </a:r>
          </a:p>
          <a:p>
            <a:pPr lvl="1"/>
            <a:r>
              <a:rPr lang="en-US" b="1" dirty="0" smtClean="0"/>
              <a:t>Volatility</a:t>
            </a:r>
            <a:r>
              <a:rPr lang="en-US" dirty="0"/>
              <a:t> is the trait of being excitable and unpredictable. </a:t>
            </a:r>
            <a:r>
              <a:rPr lang="en-US" dirty="0" smtClean="0"/>
              <a:t>Your </a:t>
            </a:r>
            <a:r>
              <a:rPr lang="en-US" b="1" dirty="0" smtClean="0"/>
              <a:t>volatility </a:t>
            </a:r>
            <a:r>
              <a:rPr lang="en-US" dirty="0" smtClean="0"/>
              <a:t>might ultimately be the thing that makes you unsuitable as [an anger management counselor]. </a:t>
            </a:r>
            <a:r>
              <a:rPr lang="en-US" dirty="0"/>
              <a:t>The noun </a:t>
            </a:r>
            <a:r>
              <a:rPr lang="en-US" b="1" dirty="0"/>
              <a:t>volatility</a:t>
            </a:r>
            <a:r>
              <a:rPr lang="en-US" dirty="0"/>
              <a:t> is the characteristic of changing often and </a:t>
            </a:r>
            <a:r>
              <a:rPr lang="en-US" dirty="0" smtClean="0"/>
              <a:t>unpredictably.</a:t>
            </a:r>
          </a:p>
          <a:p>
            <a:r>
              <a:rPr lang="en-US" dirty="0" smtClean="0"/>
              <a:t>TL;DR – Volatility means </a:t>
            </a:r>
            <a:r>
              <a:rPr lang="en-US" dirty="0" smtClean="0"/>
              <a:t>things</a:t>
            </a:r>
            <a:r>
              <a:rPr lang="en-US" dirty="0" smtClean="0"/>
              <a:t> change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279892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What… is volatility based decomposition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Two Primary Types</a:t>
            </a:r>
          </a:p>
          <a:p>
            <a:r>
              <a:rPr lang="en-US" dirty="0" smtClean="0"/>
              <a:t>Functional </a:t>
            </a:r>
            <a:r>
              <a:rPr lang="en-US" dirty="0" smtClean="0"/>
              <a:t>Decomposition</a:t>
            </a:r>
          </a:p>
          <a:p>
            <a:pPr lvl="1"/>
            <a:r>
              <a:rPr lang="en-US" dirty="0" smtClean="0"/>
              <a:t>…is </a:t>
            </a:r>
            <a:r>
              <a:rPr lang="en-US" dirty="0"/>
              <a:t>the process of taking a complex process and breaking it down into its smaller, simpler parts…based on the varying functions the process or system performs.</a:t>
            </a:r>
            <a:endParaRPr lang="en-US" dirty="0" smtClean="0"/>
          </a:p>
          <a:p>
            <a:r>
              <a:rPr lang="en-US" dirty="0" smtClean="0"/>
              <a:t>Volatility based decomposition</a:t>
            </a:r>
          </a:p>
          <a:p>
            <a:pPr lvl="1"/>
            <a:r>
              <a:rPr lang="en-US" dirty="0" smtClean="0"/>
              <a:t>…is the process of decomposing a process based not on what the system does, but rather on the volatility inherent in the process.</a:t>
            </a:r>
          </a:p>
        </p:txBody>
      </p:sp>
    </p:spTree>
    <p:extLst>
      <p:ext uri="{BB962C8B-B14F-4D97-AF65-F5344CB8AC3E}">
        <p14:creationId xmlns:p14="http://schemas.microsoft.com/office/powerpoint/2010/main" val="322255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It’s not this serious…</a:t>
            </a:r>
            <a:endParaRPr lang="en-US" dirty="0"/>
          </a:p>
        </p:txBody>
      </p:sp>
      <p:pic>
        <p:nvPicPr>
          <p:cNvPr id="3074" name="Picture 2" descr="thunderdome,Mad Max,Babies,fight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026964" y="2667000"/>
            <a:ext cx="2933409" cy="3124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822275" y="6096239"/>
            <a:ext cx="77916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In truth, projects should almost always use BOTH – just not for the same purpose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9077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Why…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Characteristics of Good Software Design</a:t>
            </a:r>
          </a:p>
          <a:p>
            <a:pPr lvl="1"/>
            <a:r>
              <a:rPr lang="en-US" dirty="0" smtClean="0"/>
              <a:t>Maintainability</a:t>
            </a:r>
          </a:p>
          <a:p>
            <a:pPr lvl="1"/>
            <a:r>
              <a:rPr lang="en-US" dirty="0" smtClean="0"/>
              <a:t>Legibility</a:t>
            </a:r>
          </a:p>
          <a:p>
            <a:pPr lvl="1"/>
            <a:r>
              <a:rPr lang="en-US" dirty="0" smtClean="0"/>
              <a:t>Extensibility</a:t>
            </a:r>
          </a:p>
          <a:p>
            <a:pPr lvl="1"/>
            <a:r>
              <a:rPr lang="en-US" dirty="0" smtClean="0"/>
              <a:t>Reusability</a:t>
            </a:r>
          </a:p>
        </p:txBody>
      </p:sp>
    </p:spTree>
    <p:extLst>
      <p:ext uri="{BB962C8B-B14F-4D97-AF65-F5344CB8AC3E}">
        <p14:creationId xmlns:p14="http://schemas.microsoft.com/office/powerpoint/2010/main" val="4106082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Why…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Characteristics of Good Software Design</a:t>
            </a:r>
          </a:p>
          <a:p>
            <a:pPr lvl="1"/>
            <a:r>
              <a:rPr lang="en-US" dirty="0" smtClean="0"/>
              <a:t>Maintainability</a:t>
            </a:r>
          </a:p>
          <a:p>
            <a:pPr lvl="1"/>
            <a:r>
              <a:rPr lang="en-US" dirty="0" smtClean="0"/>
              <a:t>Legibility</a:t>
            </a:r>
          </a:p>
          <a:p>
            <a:pPr lvl="1"/>
            <a:r>
              <a:rPr lang="en-US" dirty="0" smtClean="0"/>
              <a:t>Extensibility</a:t>
            </a:r>
          </a:p>
          <a:p>
            <a:pPr lvl="1"/>
            <a:r>
              <a:rPr lang="en-US" dirty="0" smtClean="0"/>
              <a:t>Reusability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 smtClean="0"/>
              <a:t>In Short: </a:t>
            </a:r>
            <a:r>
              <a:rPr lang="en-US" b="1" dirty="0" smtClean="0"/>
              <a:t>Adaptability</a:t>
            </a:r>
          </a:p>
          <a:p>
            <a:pPr marL="0" indent="0">
              <a:buNone/>
            </a:pPr>
            <a:endParaRPr lang="en-US" b="1" dirty="0" smtClean="0"/>
          </a:p>
          <a:p>
            <a:pPr marL="0" indent="0">
              <a:buNone/>
            </a:pPr>
            <a:r>
              <a:rPr lang="en-US" dirty="0" smtClean="0"/>
              <a:t>“Intelligence is the ability to adapt to change” – Stephen Hawking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7322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1"/>
            <a:ext cx="10018713" cy="772064"/>
          </a:xfrm>
        </p:spPr>
        <p:txBody>
          <a:bodyPr/>
          <a:lstStyle/>
          <a:p>
            <a:r>
              <a:rPr lang="en-US" dirty="0" smtClean="0"/>
              <a:t>Why…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53321" y="1267131"/>
            <a:ext cx="10018713" cy="3124201"/>
          </a:xfrm>
        </p:spPr>
        <p:txBody>
          <a:bodyPr>
            <a:normAutofit/>
          </a:bodyPr>
          <a:lstStyle/>
          <a:p>
            <a:r>
              <a:rPr lang="en-US" dirty="0"/>
              <a:t>Focus on what hurts most…</a:t>
            </a:r>
            <a:endParaRPr lang="en-US" dirty="0" smtClean="0"/>
          </a:p>
          <a:p>
            <a:pPr lvl="1"/>
            <a:r>
              <a:rPr lang="en-US" dirty="0"/>
              <a:t>True business </a:t>
            </a:r>
            <a:r>
              <a:rPr lang="en-US" dirty="0" smtClean="0"/>
              <a:t>logic / functional concerns tend </a:t>
            </a:r>
            <a:r>
              <a:rPr lang="en-US" dirty="0"/>
              <a:t>to be surprisingly self-constraining</a:t>
            </a:r>
            <a:endParaRPr lang="en-US" dirty="0" smtClean="0"/>
          </a:p>
          <a:p>
            <a:pPr lvl="1"/>
            <a:r>
              <a:rPr lang="en-US" dirty="0" smtClean="0"/>
              <a:t>Volatile </a:t>
            </a:r>
            <a:r>
              <a:rPr lang="en-US" dirty="0"/>
              <a:t>interactions hurt more than volatile business </a:t>
            </a:r>
            <a:r>
              <a:rPr lang="en-US" dirty="0" smtClean="0"/>
              <a:t>rules</a:t>
            </a:r>
          </a:p>
          <a:p>
            <a:r>
              <a:rPr lang="en-US" dirty="0" smtClean="0"/>
              <a:t>Functional decomposition ignores interaction…</a:t>
            </a:r>
            <a:endParaRPr lang="en-US" dirty="0"/>
          </a:p>
          <a:p>
            <a:r>
              <a:rPr lang="en-US" dirty="0" smtClean="0"/>
              <a:t>Change tends to be a much more difficult beast to manage…</a:t>
            </a:r>
            <a:endParaRPr lang="en-US" dirty="0"/>
          </a:p>
        </p:txBody>
      </p:sp>
      <p:pic>
        <p:nvPicPr>
          <p:cNvPr id="4" name="Picture 2" descr="this deal is getting worse all the tim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53729" y="4391332"/>
            <a:ext cx="4079875" cy="20154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4800912" y="6421406"/>
            <a:ext cx="35235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</a:t>
            </a:r>
            <a:r>
              <a:rPr lang="en-US" dirty="0" err="1" smtClean="0"/>
              <a:t>Lando</a:t>
            </a:r>
            <a:r>
              <a:rPr lang="en-US" dirty="0" smtClean="0"/>
              <a:t> didn’t account for volatility)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6775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Initial focus is in the architecture/design phase</a:t>
            </a:r>
          </a:p>
          <a:p>
            <a:pPr lvl="1"/>
            <a:r>
              <a:rPr lang="en-US" dirty="0" smtClean="0"/>
              <a:t>This is the easiest time to identify and organize volatile components</a:t>
            </a:r>
          </a:p>
          <a:p>
            <a:r>
              <a:rPr lang="en-US" dirty="0" smtClean="0"/>
              <a:t>Continued attention throughout the development lifecycle</a:t>
            </a:r>
          </a:p>
          <a:p>
            <a:pPr lvl="1"/>
            <a:r>
              <a:rPr lang="en-US" dirty="0" smtClean="0"/>
              <a:t>Sometimes as an individual component becomes more complex, additional volatility can surface</a:t>
            </a:r>
          </a:p>
        </p:txBody>
      </p:sp>
    </p:spTree>
    <p:extLst>
      <p:ext uri="{BB962C8B-B14F-4D97-AF65-F5344CB8AC3E}">
        <p14:creationId xmlns:p14="http://schemas.microsoft.com/office/powerpoint/2010/main" val="2149651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Parallax</Template>
  <TotalTime>703</TotalTime>
  <Words>345</Words>
  <Application>Microsoft Office PowerPoint</Application>
  <PresentationFormat>Widescreen</PresentationFormat>
  <Paragraphs>63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Corbel</vt:lpstr>
      <vt:lpstr>Parallax</vt:lpstr>
      <vt:lpstr>Designing for Volatility</vt:lpstr>
      <vt:lpstr>The One True Slide </vt:lpstr>
      <vt:lpstr>What…is volatility</vt:lpstr>
      <vt:lpstr>What… is volatility based decomposition</vt:lpstr>
      <vt:lpstr>It’s not this serious…</vt:lpstr>
      <vt:lpstr>Why… </vt:lpstr>
      <vt:lpstr>Why… </vt:lpstr>
      <vt:lpstr>Why… </vt:lpstr>
      <vt:lpstr>When</vt:lpstr>
      <vt:lpstr>How…</vt:lpstr>
      <vt:lpstr>SOLID Principles</vt:lpstr>
      <vt:lpstr>Take Away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Designing for Volatility</dc:title>
  <dc:creator>Travis Stokes</dc:creator>
  <cp:lastModifiedBy>Travis</cp:lastModifiedBy>
  <cp:revision>29</cp:revision>
  <dcterms:created xsi:type="dcterms:W3CDTF">2015-11-14T02:25:11Z</dcterms:created>
  <dcterms:modified xsi:type="dcterms:W3CDTF">2018-07-15T03:43:02Z</dcterms:modified>
</cp:coreProperties>
</file>