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5" r:id="rId1"/>
  </p:sldMasterIdLst>
  <p:sldIdLst>
    <p:sldId id="256" r:id="rId2"/>
    <p:sldId id="274" r:id="rId3"/>
    <p:sldId id="276" r:id="rId4"/>
    <p:sldId id="282" r:id="rId5"/>
    <p:sldId id="283" r:id="rId6"/>
    <p:sldId id="288" r:id="rId7"/>
    <p:sldId id="285" r:id="rId8"/>
    <p:sldId id="286" r:id="rId9"/>
    <p:sldId id="287" r:id="rId10"/>
    <p:sldId id="273" r:id="rId11"/>
    <p:sldId id="266" r:id="rId12"/>
    <p:sldId id="277" r:id="rId13"/>
    <p:sldId id="278" r:id="rId14"/>
    <p:sldId id="279" r:id="rId15"/>
    <p:sldId id="293" r:id="rId16"/>
    <p:sldId id="294" r:id="rId17"/>
    <p:sldId id="295" r:id="rId18"/>
    <p:sldId id="296" r:id="rId19"/>
    <p:sldId id="280" r:id="rId20"/>
    <p:sldId id="281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347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33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0686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508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2166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2424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323138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0435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051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2" descr="80|20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2906" y="5826125"/>
            <a:ext cx="93345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3549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077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834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523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706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454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791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886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1CF1133-3259-4C45-BABA-5B62D9C6F78D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685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  <p:sldLayoutId id="2147483722" r:id="rId1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galorath.com/wp-content/uploads/2014/08/software_total_ownership_costs-development_is_only_job_one.pdf" TargetMode="External"/><Relationship Id="rId2" Type="http://schemas.openxmlformats.org/officeDocument/2006/relationships/hyperlink" Target="http://butunclebob.com/ArticleS.UncleBob.PrinciplesOfOod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Solid Principles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(partial) blueprint for dealing with change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68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Good Software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Maintainability – minimal effort spent finding and fixing issues; easy to update</a:t>
            </a:r>
          </a:p>
          <a:p>
            <a:r>
              <a:rPr lang="en-US" dirty="0" smtClean="0"/>
              <a:t>Legibility – easy for new (or forgetful) developers to jump in</a:t>
            </a:r>
          </a:p>
          <a:p>
            <a:r>
              <a:rPr lang="en-US" dirty="0" smtClean="0"/>
              <a:t>Extensibility – easy to add new, and expand existing, features</a:t>
            </a:r>
          </a:p>
          <a:p>
            <a:r>
              <a:rPr lang="en-US" dirty="0" smtClean="0"/>
              <a:t>Reusability – easy to reuse low level components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In Short: </a:t>
            </a:r>
            <a:r>
              <a:rPr lang="en-US" b="1" dirty="0" smtClean="0"/>
              <a:t>Adaptability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“Intelligence is the ability to adapt to change” – Stephen Hawking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32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Responsibility (SRP)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Each component should have one and only one </a:t>
            </a:r>
            <a:r>
              <a:rPr lang="en-US" b="1" dirty="0" smtClean="0"/>
              <a:t>reason to change</a:t>
            </a:r>
          </a:p>
          <a:p>
            <a:r>
              <a:rPr lang="en-US" dirty="0" smtClean="0"/>
              <a:t>Helps limit the scope of </a:t>
            </a:r>
            <a:r>
              <a:rPr lang="en-US" b="1" dirty="0" smtClean="0"/>
              <a:t>changes</a:t>
            </a:r>
          </a:p>
        </p:txBody>
      </p:sp>
    </p:spTree>
    <p:extLst>
      <p:ext uri="{BB962C8B-B14F-4D97-AF65-F5344CB8AC3E}">
        <p14:creationId xmlns:p14="http://schemas.microsoft.com/office/powerpoint/2010/main" val="412078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Open/Closed (OCP)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Components should be open for extension and closed for modification</a:t>
            </a:r>
          </a:p>
          <a:p>
            <a:r>
              <a:rPr lang="en-US" dirty="0" smtClean="0"/>
              <a:t>Helps provide control and assurance of what is </a:t>
            </a:r>
            <a:r>
              <a:rPr lang="en-US" b="1" dirty="0" smtClean="0"/>
              <a:t>changing</a:t>
            </a:r>
          </a:p>
          <a:p>
            <a:r>
              <a:rPr lang="en-US" dirty="0" smtClean="0"/>
              <a:t>Heavy reliance on compliance with the SRP</a:t>
            </a:r>
          </a:p>
        </p:txBody>
      </p:sp>
    </p:spTree>
    <p:extLst>
      <p:ext uri="{BB962C8B-B14F-4D97-AF65-F5344CB8AC3E}">
        <p14:creationId xmlns:p14="http://schemas.microsoft.com/office/powerpoint/2010/main" val="307795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Liskov</a:t>
            </a:r>
            <a:r>
              <a:rPr lang="en-US" dirty="0"/>
              <a:t> </a:t>
            </a:r>
            <a:r>
              <a:rPr lang="en-US" dirty="0" smtClean="0"/>
              <a:t>Substitution (LSP)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Derived classes must be substitutable for their base classes (or any of their siblings)</a:t>
            </a:r>
          </a:p>
          <a:p>
            <a:pPr lvl="1"/>
            <a:r>
              <a:rPr lang="en-US" dirty="0" smtClean="0"/>
              <a:t>Also applies to concrete implementations of abstractions</a:t>
            </a:r>
          </a:p>
          <a:p>
            <a:r>
              <a:rPr lang="en-US" dirty="0" smtClean="0"/>
              <a:t>Prevents dependents from having to know about all implementations of an abstraction</a:t>
            </a:r>
          </a:p>
          <a:p>
            <a:r>
              <a:rPr lang="en-US" dirty="0" smtClean="0"/>
              <a:t>Makes it possible for external contract implementations to </a:t>
            </a:r>
            <a:r>
              <a:rPr lang="en-US" b="1" dirty="0" smtClean="0"/>
              <a:t>change</a:t>
            </a:r>
          </a:p>
        </p:txBody>
      </p:sp>
    </p:spTree>
    <p:extLst>
      <p:ext uri="{BB962C8B-B14F-4D97-AF65-F5344CB8AC3E}">
        <p14:creationId xmlns:p14="http://schemas.microsoft.com/office/powerpoint/2010/main" val="183082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 Segregation (ISP)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Interfaces should be minimalistic and client specific</a:t>
            </a:r>
          </a:p>
          <a:p>
            <a:r>
              <a:rPr lang="en-US" dirty="0" smtClean="0"/>
              <a:t>Provides for minimal </a:t>
            </a:r>
            <a:r>
              <a:rPr lang="en-US" b="1" dirty="0" smtClean="0"/>
              <a:t>change </a:t>
            </a:r>
            <a:r>
              <a:rPr lang="en-US" dirty="0" smtClean="0"/>
              <a:t>impact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97180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Goldilocks Conundrum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Cohesion versus Coupling</a:t>
            </a:r>
          </a:p>
          <a:p>
            <a:r>
              <a:rPr lang="en-US" dirty="0" smtClean="0"/>
              <a:t>How do we reduce coupling while maintaining cohesion?</a:t>
            </a:r>
          </a:p>
        </p:txBody>
      </p:sp>
    </p:spTree>
    <p:extLst>
      <p:ext uri="{BB962C8B-B14F-4D97-AF65-F5344CB8AC3E}">
        <p14:creationId xmlns:p14="http://schemas.microsoft.com/office/powerpoint/2010/main" val="75294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 Few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High Coupling</a:t>
            </a:r>
          </a:p>
          <a:p>
            <a:r>
              <a:rPr lang="en-US" dirty="0" smtClean="0"/>
              <a:t>Low Cohesion</a:t>
            </a:r>
          </a:p>
          <a:p>
            <a:r>
              <a:rPr lang="en-US" dirty="0" smtClean="0"/>
              <a:t>I always know who to go to for questions</a:t>
            </a:r>
          </a:p>
          <a:p>
            <a:r>
              <a:rPr lang="en-US" dirty="0" smtClean="0"/>
              <a:t>Every change affects this single person, and this person has to know about and remember every single change</a:t>
            </a:r>
            <a:endParaRPr lang="en-US" dirty="0"/>
          </a:p>
        </p:txBody>
      </p:sp>
      <p:pic>
        <p:nvPicPr>
          <p:cNvPr id="5" name="Content Placeholder 4" descr="https://pixabay.com/get/ea34b10f2cf41c22d2524518a33219c8b66ae3d11db8164790f2c57f_1280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6964" y="2666999"/>
            <a:ext cx="1562100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318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 Many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Low Coupling</a:t>
            </a:r>
          </a:p>
          <a:p>
            <a:r>
              <a:rPr lang="en-US" dirty="0" smtClean="0"/>
              <a:t>High Cohesion</a:t>
            </a:r>
          </a:p>
          <a:p>
            <a:r>
              <a:rPr lang="en-US" dirty="0" smtClean="0"/>
              <a:t>Each person is responsible for very little, so training them and keeping them updated is extremely easy</a:t>
            </a:r>
          </a:p>
          <a:p>
            <a:r>
              <a:rPr lang="en-US" dirty="0" smtClean="0"/>
              <a:t>When I have a question, it is very difficult to figure out who I should ask</a:t>
            </a:r>
          </a:p>
        </p:txBody>
      </p:sp>
      <p:pic>
        <p:nvPicPr>
          <p:cNvPr id="5" name="Content Placeholder 4" descr="https://pixabay.com/get/ea34b10f2cf41c22d2524518a33219c8b66ae3d11db8164790f2c57f_1280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6736" y="2776627"/>
            <a:ext cx="395497" cy="790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Content Placeholder 4" descr="https://pixabay.com/get/ea34b10f2cf41c22d2524518a33219c8b66ae3d11db8164790f2c57f_128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6737" y="3803650"/>
            <a:ext cx="395497" cy="790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Content Placeholder 4" descr="https://pixabay.com/get/ea34b10f2cf41c22d2524518a33219c8b66ae3d11db8164790f2c57f_128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4635" y="3803650"/>
            <a:ext cx="395497" cy="790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Content Placeholder 4" descr="https://pixabay.com/get/ea34b10f2cf41c22d2524518a33219c8b66ae3d11db8164790f2c57f_128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4636" y="2776627"/>
            <a:ext cx="395497" cy="790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Content Placeholder 4" descr="https://pixabay.com/get/ea34b10f2cf41c22d2524518a33219c8b66ae3d11db8164790f2c57f_128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2533" y="3803650"/>
            <a:ext cx="395497" cy="790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Content Placeholder 4" descr="https://pixabay.com/get/ea34b10f2cf41c22d2524518a33219c8b66ae3d11db8164790f2c57f_128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2533" y="2776627"/>
            <a:ext cx="395497" cy="790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Content Placeholder 4" descr="https://pixabay.com/get/ea34b10f2cf41c22d2524518a33219c8b66ae3d11db8164790f2c57f_128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6735" y="4706908"/>
            <a:ext cx="395497" cy="790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Content Placeholder 4" descr="https://pixabay.com/get/ea34b10f2cf41c22d2524518a33219c8b66ae3d11db8164790f2c57f_128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6736" y="5733931"/>
            <a:ext cx="395497" cy="790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Content Placeholder 4" descr="https://pixabay.com/get/ea34b10f2cf41c22d2524518a33219c8b66ae3d11db8164790f2c57f_128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4634" y="5733931"/>
            <a:ext cx="395497" cy="790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Content Placeholder 4" descr="https://pixabay.com/get/ea34b10f2cf41c22d2524518a33219c8b66ae3d11db8164790f2c57f_128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4635" y="4706908"/>
            <a:ext cx="395497" cy="790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Content Placeholder 4" descr="https://pixabay.com/get/ea34b10f2cf41c22d2524518a33219c8b66ae3d11db8164790f2c57f_128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2532" y="5733931"/>
            <a:ext cx="395497" cy="790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Content Placeholder 4" descr="https://pixabay.com/get/ea34b10f2cf41c22d2524518a33219c8b66ae3d11db8164790f2c57f_128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2532" y="4706908"/>
            <a:ext cx="395497" cy="790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Content Placeholder 4" descr="https://pixabay.com/get/ea34b10f2cf41c22d2524518a33219c8b66ae3d11db8164790f2c57f_128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0976" y="2776627"/>
            <a:ext cx="395497" cy="790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Content Placeholder 4" descr="https://pixabay.com/get/ea34b10f2cf41c22d2524518a33219c8b66ae3d11db8164790f2c57f_128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0977" y="3803650"/>
            <a:ext cx="395497" cy="790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Content Placeholder 4" descr="https://pixabay.com/get/ea34b10f2cf41c22d2524518a33219c8b66ae3d11db8164790f2c57f_128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8875" y="3803650"/>
            <a:ext cx="395497" cy="790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Content Placeholder 4" descr="https://pixabay.com/get/ea34b10f2cf41c22d2524518a33219c8b66ae3d11db8164790f2c57f_128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8876" y="2776627"/>
            <a:ext cx="395497" cy="790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Content Placeholder 4" descr="https://pixabay.com/get/ea34b10f2cf41c22d2524518a33219c8b66ae3d11db8164790f2c57f_128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6773" y="3803650"/>
            <a:ext cx="395497" cy="790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Content Placeholder 4" descr="https://pixabay.com/get/ea34b10f2cf41c22d2524518a33219c8b66ae3d11db8164790f2c57f_128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6773" y="2776627"/>
            <a:ext cx="395497" cy="790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Content Placeholder 4" descr="https://pixabay.com/get/ea34b10f2cf41c22d2524518a33219c8b66ae3d11db8164790f2c57f_128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0975" y="4706908"/>
            <a:ext cx="395497" cy="790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Content Placeholder 4" descr="https://pixabay.com/get/ea34b10f2cf41c22d2524518a33219c8b66ae3d11db8164790f2c57f_128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0976" y="5733931"/>
            <a:ext cx="395497" cy="790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Content Placeholder 4" descr="https://pixabay.com/get/ea34b10f2cf41c22d2524518a33219c8b66ae3d11db8164790f2c57f_128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8874" y="5733931"/>
            <a:ext cx="395497" cy="790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Content Placeholder 4" descr="https://pixabay.com/get/ea34b10f2cf41c22d2524518a33219c8b66ae3d11db8164790f2c57f_128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8875" y="4706908"/>
            <a:ext cx="395497" cy="790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Content Placeholder 4" descr="https://pixabay.com/get/ea34b10f2cf41c22d2524518a33219c8b66ae3d11db8164790f2c57f_128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6772" y="5733931"/>
            <a:ext cx="395497" cy="790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Content Placeholder 4" descr="https://pixabay.com/get/ea34b10f2cf41c22d2524518a33219c8b66ae3d11db8164790f2c57f_128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6772" y="4706908"/>
            <a:ext cx="395497" cy="790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811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Just Right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Moderate Coupling</a:t>
            </a:r>
          </a:p>
          <a:p>
            <a:r>
              <a:rPr lang="en-US" dirty="0" smtClean="0"/>
              <a:t>Moderate Cohesion</a:t>
            </a:r>
          </a:p>
          <a:p>
            <a:r>
              <a:rPr lang="en-US" dirty="0" smtClean="0"/>
              <a:t>When I have a question, I probably know who to ask.</a:t>
            </a:r>
          </a:p>
          <a:p>
            <a:r>
              <a:rPr lang="en-US" dirty="0" smtClean="0"/>
              <a:t>Even if I don’t know who to ask, I can very quickly check with each person involved.</a:t>
            </a:r>
          </a:p>
        </p:txBody>
      </p:sp>
      <p:pic>
        <p:nvPicPr>
          <p:cNvPr id="20" name="Content Placeholder 4" descr="https://pixabay.com/get/ea34b10f2cf41c22d2524518a33219c8b66ae3d11db8164790f2c57f_128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5998" y="4853556"/>
            <a:ext cx="777276" cy="1554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Content Placeholder 4" descr="https://pixabay.com/get/ea34b10f2cf41c22d2524518a33219c8b66ae3d11db8164790f2c57f_128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1168" y="3451823"/>
            <a:ext cx="777276" cy="1554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Content Placeholder 4" descr="https://pixabay.com/get/ea34b10f2cf41c22d2524518a33219c8b66ae3d11db8164790f2c57f_128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6338" y="1999351"/>
            <a:ext cx="777276" cy="1554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Content Placeholder 4" descr="https://pixabay.com/get/ea34b10f2cf41c22d2524518a33219c8b66ae3d11db8164790f2c57f_128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6338" y="4853556"/>
            <a:ext cx="777276" cy="1554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Content Placeholder 4" descr="https://pixabay.com/get/ea34b10f2cf41c22d2524518a33219c8b66ae3d11db8164790f2c57f_128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5998" y="1999351"/>
            <a:ext cx="777276" cy="1554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642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Dependency Inversion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Modules should depend upon abstract concepts, not concrete implementations</a:t>
            </a:r>
          </a:p>
          <a:p>
            <a:r>
              <a:rPr lang="en-US" dirty="0" smtClean="0"/>
              <a:t>Allows all levels of the application to be insulated from </a:t>
            </a:r>
            <a:r>
              <a:rPr lang="en-US" b="1" dirty="0" smtClean="0"/>
              <a:t>change</a:t>
            </a:r>
          </a:p>
        </p:txBody>
      </p:sp>
    </p:spTree>
    <p:extLst>
      <p:ext uri="{BB962C8B-B14F-4D97-AF65-F5344CB8AC3E}">
        <p14:creationId xmlns:p14="http://schemas.microsoft.com/office/powerpoint/2010/main" val="202782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Software Facts of Life</a:t>
            </a:r>
          </a:p>
          <a:p>
            <a:r>
              <a:rPr lang="en-US" dirty="0" smtClean="0"/>
              <a:t>Good Software Design</a:t>
            </a:r>
          </a:p>
          <a:p>
            <a:r>
              <a:rPr lang="en-US" dirty="0" smtClean="0"/>
              <a:t>SOLID Principles</a:t>
            </a:r>
          </a:p>
          <a:p>
            <a:pPr lvl="1"/>
            <a:r>
              <a:rPr lang="en-US" dirty="0" smtClean="0"/>
              <a:t>Single Responsibility Principle</a:t>
            </a:r>
          </a:p>
          <a:p>
            <a:pPr lvl="1"/>
            <a:r>
              <a:rPr lang="en-US" dirty="0" smtClean="0"/>
              <a:t>Open/Closed Principle</a:t>
            </a:r>
          </a:p>
          <a:p>
            <a:pPr lvl="1"/>
            <a:r>
              <a:rPr lang="en-US" dirty="0" err="1" smtClean="0"/>
              <a:t>Liskov</a:t>
            </a:r>
            <a:r>
              <a:rPr lang="en-US" dirty="0" smtClean="0"/>
              <a:t> Substitution Principle</a:t>
            </a:r>
          </a:p>
          <a:p>
            <a:pPr lvl="1"/>
            <a:r>
              <a:rPr lang="en-US" dirty="0" smtClean="0"/>
              <a:t>Interface Segregation Principle</a:t>
            </a:r>
          </a:p>
          <a:p>
            <a:pPr lvl="1"/>
            <a:r>
              <a:rPr lang="en-US" dirty="0" smtClean="0"/>
              <a:t>Dependency Inversion Principle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59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http://butunclebob.com/ArticleS.UncleBob.PrinciplesOfOod</a:t>
            </a:r>
            <a:endParaRPr lang="en-US" dirty="0" smtClean="0">
              <a:hlinkClick r:id="rId3"/>
            </a:endParaRPr>
          </a:p>
          <a:p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galorath.com/wp-content/uploads/2014/08/software_total_ownership_costs-development_is_only_job_one.pdf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0257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Facts of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Code has ZERO intrinsic value</a:t>
            </a:r>
          </a:p>
          <a:p>
            <a:pPr lvl="1"/>
            <a:r>
              <a:rPr lang="en-US" dirty="0" smtClean="0"/>
              <a:t>Developers are engineers, not artists</a:t>
            </a:r>
          </a:p>
        </p:txBody>
      </p:sp>
    </p:spTree>
    <p:extLst>
      <p:ext uri="{BB962C8B-B14F-4D97-AF65-F5344CB8AC3E}">
        <p14:creationId xmlns:p14="http://schemas.microsoft.com/office/powerpoint/2010/main" val="16120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Facts of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Code has ZERO intrinsic value</a:t>
            </a:r>
          </a:p>
          <a:p>
            <a:pPr lvl="1"/>
            <a:r>
              <a:rPr lang="en-US" dirty="0"/>
              <a:t>Developers are engineers, not artists</a:t>
            </a:r>
            <a:endParaRPr lang="en-US" dirty="0" smtClean="0"/>
          </a:p>
          <a:p>
            <a:r>
              <a:rPr lang="en-US" dirty="0" smtClean="0"/>
              <a:t>High maintenance costs – 50 – 80% of total cost of ownership</a:t>
            </a:r>
          </a:p>
        </p:txBody>
      </p:sp>
    </p:spTree>
    <p:extLst>
      <p:ext uri="{BB962C8B-B14F-4D97-AF65-F5344CB8AC3E}">
        <p14:creationId xmlns:p14="http://schemas.microsoft.com/office/powerpoint/2010/main" val="9405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Facts of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Code has ZERO intrinsic value</a:t>
            </a:r>
          </a:p>
          <a:p>
            <a:pPr lvl="1"/>
            <a:r>
              <a:rPr lang="en-US" dirty="0"/>
              <a:t>Developers are engineers, not artists</a:t>
            </a:r>
            <a:endParaRPr lang="en-US" dirty="0" smtClean="0"/>
          </a:p>
          <a:p>
            <a:r>
              <a:rPr lang="en-US" dirty="0" smtClean="0"/>
              <a:t>High maintenance costs – 50 – 80% of total cost of ownership</a:t>
            </a:r>
          </a:p>
          <a:p>
            <a:r>
              <a:rPr lang="en-US" dirty="0" smtClean="0"/>
              <a:t>It is harder to modify code than to write it</a:t>
            </a:r>
          </a:p>
        </p:txBody>
      </p:sp>
    </p:spTree>
    <p:extLst>
      <p:ext uri="{BB962C8B-B14F-4D97-AF65-F5344CB8AC3E}">
        <p14:creationId xmlns:p14="http://schemas.microsoft.com/office/powerpoint/2010/main" val="299985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Good Software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Maintainability – minimal effort spent finding and fixing issues; easy to update</a:t>
            </a:r>
          </a:p>
        </p:txBody>
      </p:sp>
    </p:spTree>
    <p:extLst>
      <p:ext uri="{BB962C8B-B14F-4D97-AF65-F5344CB8AC3E}">
        <p14:creationId xmlns:p14="http://schemas.microsoft.com/office/powerpoint/2010/main" val="241563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Good Software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Maintainability – minimal effort spent finding and fixing issues; easy to update</a:t>
            </a:r>
          </a:p>
          <a:p>
            <a:r>
              <a:rPr lang="en-US" dirty="0" smtClean="0"/>
              <a:t>Legibility – easy for new (or forgetful) developers to jump in</a:t>
            </a:r>
          </a:p>
        </p:txBody>
      </p:sp>
    </p:spTree>
    <p:extLst>
      <p:ext uri="{BB962C8B-B14F-4D97-AF65-F5344CB8AC3E}">
        <p14:creationId xmlns:p14="http://schemas.microsoft.com/office/powerpoint/2010/main" val="177692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Good Software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Maintainability – minimal effort spent finding and fixing issues; easy to update</a:t>
            </a:r>
          </a:p>
          <a:p>
            <a:r>
              <a:rPr lang="en-US" dirty="0" smtClean="0"/>
              <a:t>Legibility – easy for new (or forgetful) developers to jump in</a:t>
            </a:r>
          </a:p>
          <a:p>
            <a:r>
              <a:rPr lang="en-US" dirty="0" smtClean="0"/>
              <a:t>Extensibility – easy to add new, and expand existing, features</a:t>
            </a:r>
          </a:p>
        </p:txBody>
      </p:sp>
    </p:spTree>
    <p:extLst>
      <p:ext uri="{BB962C8B-B14F-4D97-AF65-F5344CB8AC3E}">
        <p14:creationId xmlns:p14="http://schemas.microsoft.com/office/powerpoint/2010/main" val="80334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Good Software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Maintainability – minimal effort spent finding and fixing issues; easy to update</a:t>
            </a:r>
          </a:p>
          <a:p>
            <a:r>
              <a:rPr lang="en-US" dirty="0" smtClean="0"/>
              <a:t>Legibility – easy for new (or forgetful) developers to jump in</a:t>
            </a:r>
          </a:p>
          <a:p>
            <a:r>
              <a:rPr lang="en-US" dirty="0" smtClean="0"/>
              <a:t>Extensibility – easy to add new, and expand existing, features</a:t>
            </a:r>
          </a:p>
          <a:p>
            <a:r>
              <a:rPr lang="en-US" dirty="0" smtClean="0"/>
              <a:t>Reusability – easy to reuse low level components</a:t>
            </a:r>
          </a:p>
        </p:txBody>
      </p:sp>
    </p:spTree>
    <p:extLst>
      <p:ext uri="{BB962C8B-B14F-4D97-AF65-F5344CB8AC3E}">
        <p14:creationId xmlns:p14="http://schemas.microsoft.com/office/powerpoint/2010/main" val="8419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989</TotalTime>
  <Words>602</Words>
  <Application>Microsoft Office PowerPoint</Application>
  <PresentationFormat>Widescreen</PresentationFormat>
  <Paragraphs>85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Corbel</vt:lpstr>
      <vt:lpstr>Parallax</vt:lpstr>
      <vt:lpstr>Solid Principles</vt:lpstr>
      <vt:lpstr>Agenda</vt:lpstr>
      <vt:lpstr>Software Facts of Life</vt:lpstr>
      <vt:lpstr>Software Facts of Life</vt:lpstr>
      <vt:lpstr>Software Facts of Life</vt:lpstr>
      <vt:lpstr>Characteristics of Good Software Design</vt:lpstr>
      <vt:lpstr>Characteristics of Good Software Design</vt:lpstr>
      <vt:lpstr>Characteristics of Good Software Design</vt:lpstr>
      <vt:lpstr>Characteristics of Good Software Design</vt:lpstr>
      <vt:lpstr>Characteristics of Good Software Design</vt:lpstr>
      <vt:lpstr>Single Responsibility (SRP)</vt:lpstr>
      <vt:lpstr>Open/Closed (OCP)</vt:lpstr>
      <vt:lpstr>Liskov Substitution (LSP)</vt:lpstr>
      <vt:lpstr>Interface Segregation (ISP)</vt:lpstr>
      <vt:lpstr>Goldilocks Conundrum</vt:lpstr>
      <vt:lpstr>Too Few</vt:lpstr>
      <vt:lpstr>Too Many</vt:lpstr>
      <vt:lpstr>Just Right</vt:lpstr>
      <vt:lpstr>Dependency Inversion</vt:lpstr>
      <vt:lpstr>Resources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Designing for Volatility</dc:title>
  <dc:creator>Travis Stokes</dc:creator>
  <cp:lastModifiedBy>Travis</cp:lastModifiedBy>
  <cp:revision>48</cp:revision>
  <dcterms:created xsi:type="dcterms:W3CDTF">2015-11-14T02:25:11Z</dcterms:created>
  <dcterms:modified xsi:type="dcterms:W3CDTF">2018-07-15T03:23:44Z</dcterms:modified>
</cp:coreProperties>
</file>